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3" r:id="rId2"/>
    <p:sldId id="274" r:id="rId3"/>
    <p:sldId id="299" r:id="rId4"/>
    <p:sldId id="297" r:id="rId5"/>
    <p:sldId id="275" r:id="rId6"/>
    <p:sldId id="276" r:id="rId7"/>
    <p:sldId id="277" r:id="rId8"/>
    <p:sldId id="278" r:id="rId9"/>
    <p:sldId id="280" r:id="rId10"/>
    <p:sldId id="300" r:id="rId11"/>
    <p:sldId id="281" r:id="rId12"/>
    <p:sldId id="282" r:id="rId13"/>
    <p:sldId id="283" r:id="rId14"/>
    <p:sldId id="290" r:id="rId15"/>
    <p:sldId id="302" r:id="rId16"/>
    <p:sldId id="291" r:id="rId17"/>
    <p:sldId id="292" r:id="rId18"/>
    <p:sldId id="293" r:id="rId19"/>
    <p:sldId id="294" r:id="rId20"/>
    <p:sldId id="296" r:id="rId21"/>
    <p:sldId id="295" r:id="rId22"/>
    <p:sldId id="301" r:id="rId23"/>
    <p:sldId id="279" r:id="rId24"/>
    <p:sldId id="285" r:id="rId25"/>
    <p:sldId id="287" r:id="rId26"/>
    <p:sldId id="284" r:id="rId27"/>
    <p:sldId id="286" r:id="rId28"/>
    <p:sldId id="28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2591" autoAdjust="0"/>
  </p:normalViewPr>
  <p:slideViewPr>
    <p:cSldViewPr snapToGrid="0">
      <p:cViewPr varScale="1">
        <p:scale>
          <a:sx n="55" d="100"/>
          <a:sy n="55" d="100"/>
        </p:scale>
        <p:origin x="11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F03AD-0533-4910-ABC0-D0D4DEFBEC1B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70114-18CB-4177-8ADC-48679E070A3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2632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Une répétitive est une structure de programmation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4837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Notion de bloc. Les instructions ont été mises entre {}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23018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« On » a déclaré une variable qui a comme nom i. Cette variable a été initialisée à 0.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121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ajoute 1 à 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3990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Lorsque la variable de contrôle sera 3, « on » quittera la boucle. </a:t>
            </a:r>
          </a:p>
          <a:p>
            <a:r>
              <a:rPr lang="fr-BE" dirty="0"/>
              <a:t>L’humain formule plutôt des conditions d’arrêt : j’arrête parce que …</a:t>
            </a:r>
          </a:p>
          <a:p>
            <a:r>
              <a:rPr lang="fr-BE" dirty="0"/>
              <a:t>MAIS le langage JAVA demande des conditions de continuation : je continue tant que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71324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Evolution du dessin.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ym typeface="Wingdings" panose="05000000000000000000" pitchFamily="2" charset="2"/>
              </a:rPr>
              <a:t>Il est important de comprendre ce que fait le programme et dans quel ordre.</a:t>
            </a:r>
            <a:endParaRPr lang="fr-BE" dirty="0"/>
          </a:p>
          <a:p>
            <a:r>
              <a:rPr lang="fr-BE" dirty="0"/>
              <a:t>Le triangle va apparaître dans le carré noir.</a:t>
            </a:r>
          </a:p>
          <a:p>
            <a:r>
              <a:rPr lang="fr-BE" dirty="0"/>
              <a:t>Les variables vont apparaître dans un nuage. </a:t>
            </a:r>
          </a:p>
          <a:p>
            <a:r>
              <a:rPr lang="fr-BE" dirty="0"/>
              <a:t>« on », « je », … </a:t>
            </a:r>
            <a:r>
              <a:rPr lang="fr-BE" dirty="0">
                <a:sym typeface="Wingdings" panose="05000000000000000000" pitchFamily="2" charset="2"/>
              </a:rPr>
              <a:t> le programme …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3763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Première fois qu’on arrive à la boucle :</a:t>
            </a:r>
          </a:p>
          <a:p>
            <a:r>
              <a:rPr lang="fr-BE" dirty="0"/>
              <a:t>Déclaration et initialisation de la variable de contrôle </a:t>
            </a:r>
            <a:r>
              <a:rPr lang="fr-BE" dirty="0">
                <a:sym typeface="Wingdings" panose="05000000000000000000" pitchFamily="2" charset="2"/>
              </a:rPr>
              <a:t> apparition d’une case mémoire nommée i qui contient la valeur 0.</a:t>
            </a:r>
          </a:p>
          <a:p>
            <a:r>
              <a:rPr lang="fr-BE" dirty="0">
                <a:sym typeface="Wingdings" panose="05000000000000000000" pitchFamily="2" charset="2"/>
              </a:rPr>
              <a:t>La condition de continuation est vérifiée. </a:t>
            </a:r>
          </a:p>
          <a:p>
            <a:r>
              <a:rPr lang="fr-BE" dirty="0">
                <a:sym typeface="Wingdings" panose="05000000000000000000" pitchFamily="2" charset="2"/>
              </a:rPr>
              <a:t>(Il est possible qu’elle soit directement fausse (Pas dans cet exemple!)  les instructions peuvent ne pas être exécutées au moins 1x)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25104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« On rentre » dans la boucle </a:t>
            </a:r>
            <a:r>
              <a:rPr lang="fr-BE" dirty="0">
                <a:sym typeface="Wingdings" panose="05000000000000000000" pitchFamily="2" charset="2"/>
              </a:rPr>
              <a:t> « on » fait toutes les instructions du corps de la boucle.</a:t>
            </a:r>
          </a:p>
          <a:p>
            <a:r>
              <a:rPr lang="fr-BE" dirty="0">
                <a:sym typeface="Wingdings" panose="05000000000000000000" pitchFamily="2" charset="2"/>
              </a:rPr>
              <a:t>Et puis « on remonte ». 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4874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« remonte » </a:t>
            </a:r>
            <a:r>
              <a:rPr lang="fr-BE" dirty="0">
                <a:sym typeface="Wingdings" panose="05000000000000000000" pitchFamily="2" charset="2"/>
              </a:rPr>
              <a:t> </a:t>
            </a:r>
          </a:p>
          <a:p>
            <a:r>
              <a:rPr lang="fr-BE" dirty="0">
                <a:sym typeface="Wingdings" panose="05000000000000000000" pitchFamily="2" charset="2"/>
              </a:rPr>
              <a:t>on incrémente i  le contenu de la variable i a été augmentée de 1</a:t>
            </a:r>
          </a:p>
          <a:p>
            <a:r>
              <a:rPr lang="fr-BE" dirty="0">
                <a:sym typeface="Wingdings" panose="05000000000000000000" pitchFamily="2" charset="2"/>
              </a:rPr>
              <a:t>on vérifie si la condition de continuation est vraie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695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Etc…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851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IntelliJ</a:t>
            </a:r>
            <a:r>
              <a:rPr lang="fr-BE" dirty="0"/>
              <a:t> propose un debugger. </a:t>
            </a:r>
          </a:p>
          <a:p>
            <a:r>
              <a:rPr lang="fr-BE" dirty="0"/>
              <a:t>Suite à une manipulation simple, le programmeur peut suivre l’évolution des variables lors de l’exécution du programme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2349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Cfr</a:t>
            </a:r>
            <a:r>
              <a:rPr lang="fr-BE" dirty="0"/>
              <a:t> semaine Tortue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6432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IntelliJ</a:t>
            </a:r>
            <a:r>
              <a:rPr lang="fr-BE" dirty="0"/>
              <a:t> propose de générer une boucle for par défaut. </a:t>
            </a:r>
          </a:p>
          <a:p>
            <a:r>
              <a:rPr lang="fr-BE" dirty="0"/>
              <a:t>Il reste juste au programmeur à mettre une valeur après le i &lt;. </a:t>
            </a:r>
          </a:p>
          <a:p>
            <a:r>
              <a:rPr lang="fr-BE" dirty="0"/>
              <a:t>C’est facile : si on veut 2 passages dans la boucle, on met 2. Si on veut 3 passages, on met 3, 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26712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Renommez la variable de contrôle si cela peut apporter de la clarté au programme.</a:t>
            </a:r>
          </a:p>
          <a:p>
            <a:r>
              <a:rPr lang="fr-BE" dirty="0" err="1"/>
              <a:t>numEssai</a:t>
            </a:r>
            <a:r>
              <a:rPr lang="fr-BE" dirty="0"/>
              <a:t> est plus clair que i.</a:t>
            </a:r>
          </a:p>
          <a:p>
            <a:r>
              <a:rPr lang="fr-BE" dirty="0"/>
              <a:t>Le fait d’initialiser cette variable à 1 apporte de la clarté.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En initialisant cette variable à 0 </a:t>
            </a:r>
            <a:r>
              <a:rPr lang="fr-BE" dirty="0">
                <a:sym typeface="Wingdings" panose="05000000000000000000" pitchFamily="2" charset="2"/>
              </a:rPr>
              <a:t> </a:t>
            </a:r>
            <a:r>
              <a:rPr lang="fr-B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fr-B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("essai n°"+(numEssai+1);	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2641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numTentative</a:t>
            </a:r>
            <a:r>
              <a:rPr lang="fr-BE" dirty="0"/>
              <a:t> </a:t>
            </a:r>
            <a:r>
              <a:rPr lang="fr-BE" dirty="0">
                <a:sym typeface="Wingdings" panose="05000000000000000000" pitchFamily="2" charset="2"/>
              </a:rPr>
              <a:t> plus clair ….</a:t>
            </a:r>
          </a:p>
          <a:p>
            <a:r>
              <a:rPr lang="fr-BE" dirty="0">
                <a:sym typeface="Wingdings" panose="05000000000000000000" pitchFamily="2" charset="2"/>
              </a:rPr>
              <a:t>Ne pas oublier que la condition est une condition de continuation. Tant que i est supérieur à 0 ….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141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Mais il faut un type énumérable.</a:t>
            </a:r>
          </a:p>
          <a:p>
            <a:r>
              <a:rPr lang="fr-BE" dirty="0"/>
              <a:t>Après 1, il y a 2. Après 2, il y a 3…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Après A, il y a B. Après B, il y a C…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Après 3,1415… Il y a ?   Un réel n’est pas type énumérable.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26048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verra plus tard comment quitter la boucle prématurément « proprement » !</a:t>
            </a:r>
          </a:p>
          <a:p>
            <a:r>
              <a:rPr lang="fr-BE" dirty="0"/>
              <a:t>J’annonce 5 essais, mais finalement 3 suffisent </a:t>
            </a:r>
            <a:r>
              <a:rPr lang="fr-BE" dirty="0">
                <a:sym typeface="Wingdings" panose="05000000000000000000" pitchFamily="2" charset="2"/>
              </a:rPr>
              <a:t> La boucle continue quand même. On veut arrêter la boucle …  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8761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pourrait ne pas avoir de variable de contrôle, on pourrait compléter la condition de continuation, …</a:t>
            </a:r>
          </a:p>
          <a:p>
            <a:r>
              <a:rPr lang="fr-BE" dirty="0"/>
              <a:t>Dans un premier temps, ne « jouez » pas trop avec toutes ces possibilités.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99085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C’est la boucle for qui nous intéresse.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647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Syntaxe à respecter.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772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Repérez bien des {} </a:t>
            </a:r>
            <a:r>
              <a:rPr lang="fr-BE" dirty="0">
                <a:sym typeface="Wingdings" panose="05000000000000000000" pitchFamily="2" charset="2"/>
              </a:rPr>
              <a:t> bloc d’instructions. Non obligatoire si une seule instruction.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3206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Entre (), il y a  3 parties séparées par des ;</a:t>
            </a:r>
          </a:p>
          <a:p>
            <a:r>
              <a:rPr lang="fr-BE" dirty="0"/>
              <a:t>La première partie déclare et initialise une variable dite variable de contrôle. Par exemple : </a:t>
            </a:r>
            <a:r>
              <a:rPr lang="fr-BE" dirty="0" err="1"/>
              <a:t>int</a:t>
            </a:r>
            <a:r>
              <a:rPr lang="fr-BE" dirty="0"/>
              <a:t> i = 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2178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deuxième partie présente une condition de continuation. Par exemple : i&lt;3. Cette condition se lit : tant que i est plus petit que 3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9357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3</a:t>
            </a:r>
            <a:r>
              <a:rPr lang="fr-BE" baseline="30000" dirty="0"/>
              <a:t>ème</a:t>
            </a:r>
            <a:r>
              <a:rPr lang="fr-BE" dirty="0"/>
              <a:t> partie propose de modifier la variable de contrôle. Par exemple : i++. On ajoute 1 à i.</a:t>
            </a:r>
          </a:p>
          <a:p>
            <a:r>
              <a:rPr lang="fr-BE" dirty="0"/>
              <a:t>Incrémenter </a:t>
            </a:r>
            <a:r>
              <a:rPr lang="fr-BE" dirty="0">
                <a:sym typeface="Wingdings" panose="05000000000000000000" pitchFamily="2" charset="2"/>
              </a:rPr>
              <a:t> ajouter 1</a:t>
            </a:r>
          </a:p>
          <a:p>
            <a:r>
              <a:rPr lang="fr-BE" dirty="0">
                <a:sym typeface="Wingdings" panose="05000000000000000000" pitchFamily="2" charset="2"/>
              </a:rPr>
              <a:t>Décrémenter  diminuer de 1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5678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Notion de bloc. Les instructions ont été mises entre {}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70114-18CB-4177-8ADC-48679E070A36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3382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867F97-0D75-49BF-9BDD-BBDB36258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D32489-DADF-4688-B0A7-FB7F548B5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1629DA-A3B5-4431-8CA9-0C497B74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38F8EA-2DF4-46BB-8BF3-B016438D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E75F0-E7F1-4107-AAE0-F24AB0F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8944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0BD6F-AD40-4D66-A62B-AC734124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68CB01-ED4A-4DA0-9B16-B77521C3C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297686-23CC-45FD-9573-FC05A1A6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35787C-27A8-4B49-B6BF-D3D1E3A6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957FD7-982C-4FB9-BA3E-38301993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084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20D6865-03C8-4D7B-9D7D-165345496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48B443-6C25-4AE6-A749-80612CA6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78DE09-AAD3-4696-82F0-2B104253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450CAD-FBD3-4220-BE6F-6445D2ED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17E7B2-3718-43D5-A4A4-7EF3EE9F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415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FB9EF-2324-4B79-BFCB-75456FB0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B4A2D0-F937-444D-A34C-3D7C56F31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5E5048-0D82-4321-A709-F9A483BF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5415FD-3029-4596-B946-EF41B767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8A1D25-2475-4434-8025-783951B8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650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5BD84-42BB-462B-ACE7-C3A04BF0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ACCE6-19C6-4784-8693-91BC4F76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372CEF-9E9E-4C36-8744-866CFFE0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855D63-2DAD-4B8D-99A5-872DE0B2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CAD25B-EC7F-416A-BC86-43CC2CFD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964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FB619-D68B-45A4-82A3-0E0B931D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2B4DBA-4DA9-4706-9F89-1F2D04C2B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B518DA-6F95-4A4B-995F-B51DB8B3F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C4BF1D-7138-44BE-9765-715FD978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337A63-BC4E-450F-B593-BD21FC78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92E6DD-563B-4411-A60E-3986A09E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965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2DEED-8F13-4410-A34E-443DCA46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14C4A9-A2A8-46F9-80CE-A2C745142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38D66A-08BA-41B4-A93D-3437C746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E1EEAC-55B0-4A7F-97E1-915257DF7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342C92-7717-44FF-98CE-3B9554702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7B518F-3716-42EE-91CC-DD107F94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F1424E1-C265-4DEC-8487-B7A2F9E4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D52D12-8CEF-4C66-B286-D4789888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4584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852B7-84B7-4099-8805-8DB3E5C9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15422-2838-40DC-8EA6-EFA84DA7A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7F995F-97F5-4A5F-A3FA-FAA3B868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398FDD-6CBB-4779-9AB3-984E6476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667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D3ACC3A-DD62-4656-AE39-6F090CBE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BF04F4C-5F5A-400C-B8F0-7002086D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FEFEDF-A77D-43F7-95EC-B8D58EAC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167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DD40B-EC97-4C99-89E1-264F6BB6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0BBA5B-E562-4C2B-94FA-B22E0B3CC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0CE1F4-4EF6-4060-8906-372F41530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DED496-A6BF-444D-A93D-20FAA021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620683-1101-4236-B537-E98C2C47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97DFC8-3A18-4745-B185-D957813B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333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A2BCBE-B1B3-49D4-9997-23DEA889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2B52C66-AA10-4A10-BB71-414F60BEB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99422-5A1B-4273-A440-6263FD7F7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AD42E7-DE8A-4C81-BF00-389FC01F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D75C68-69A4-44D2-9BD0-8E8DE46C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0D362E-33F2-4AB8-93E9-E6243806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359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A03707-0226-4BA8-96D0-D33F28F1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6AE06-A14B-4259-AD24-A41101F3A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6AF8B9-9B87-4B7B-B0EF-77C819382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4F48-4A49-48A5-90A0-14763D511DB2}" type="datetimeFigureOut">
              <a:rPr lang="fr-BE" smtClean="0"/>
              <a:t>24-09-22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6FEC91-8388-433A-96EC-E8D511914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C381BC-C003-427C-935F-3A44F60E1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748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285630-E11A-4CC4-800A-68532E743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069B0493-EC1B-42FD-A38E-D4620EA2C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578280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CDDD40-37C2-4DB3-9262-A36B183E0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8401" y="3716323"/>
            <a:ext cx="4126764" cy="1946248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rgbClr val="FEFFFF"/>
                </a:solidFill>
              </a:rPr>
              <a:t>La boucle for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D263E12D-D6FE-41E6-98B7-EBA88FED2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80FAEE97-8C0C-4ED5-BC7D-C6870947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FAC9A7-CED6-40CD-BC73-6B06ECAC2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880D38C5-CFB9-4498-AD9C-38B2BBF6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9168" y="1126737"/>
            <a:ext cx="579551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8541CA-8D42-437F-8D5F-BC00E252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113" y="1448470"/>
            <a:ext cx="5149124" cy="2870805"/>
          </a:xfrm>
        </p:spPr>
        <p:txBody>
          <a:bodyPr>
            <a:normAutofit/>
          </a:bodyPr>
          <a:lstStyle/>
          <a:p>
            <a:pPr algn="r"/>
            <a:r>
              <a:rPr lang="fr-BE" sz="4800" dirty="0">
                <a:solidFill>
                  <a:srgbClr val="FFFFFF"/>
                </a:solidFill>
              </a:rPr>
              <a:t>Les répétitives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8501F49-E629-341B-B612-B969924B8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73"/>
    </mc:Choice>
    <mc:Fallback>
      <p:transition spd="slow" advTm="21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831EF7-195B-487E-96C2-3367DCB4F0A6}"/>
              </a:ext>
            </a:extLst>
          </p:cNvPr>
          <p:cNvSpPr txBox="1"/>
          <p:nvPr/>
        </p:nvSpPr>
        <p:spPr>
          <a:xfrm>
            <a:off x="3181350" y="4556597"/>
            <a:ext cx="399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Bloc d’instructions mis entre {}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857E132-4110-4D0D-9405-C65B875E0270}"/>
              </a:ext>
            </a:extLst>
          </p:cNvPr>
          <p:cNvCxnSpPr>
            <a:cxnSpLocks/>
          </p:cNvCxnSpPr>
          <p:nvPr/>
        </p:nvCxnSpPr>
        <p:spPr>
          <a:xfrm flipH="1">
            <a:off x="6181725" y="3990975"/>
            <a:ext cx="723900" cy="638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9C8A5C67-097D-4EA2-A964-8FE917560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637" y="3231574"/>
            <a:ext cx="4981575" cy="7334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2E1984-3DA6-EEB0-6BE3-5DE280CB8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2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6"/>
    </mc:Choice>
    <mc:Fallback>
      <p:transition spd="slow" advTm="10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831EF7-195B-487E-96C2-3367DCB4F0A6}"/>
              </a:ext>
            </a:extLst>
          </p:cNvPr>
          <p:cNvSpPr txBox="1"/>
          <p:nvPr/>
        </p:nvSpPr>
        <p:spPr>
          <a:xfrm>
            <a:off x="3181350" y="4556597"/>
            <a:ext cx="726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La variable de contrôle i est un entier qui est initialisé à 0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B0723A7-DE3D-47B1-8B81-DA5BAE6F0245}"/>
              </a:ext>
            </a:extLst>
          </p:cNvPr>
          <p:cNvCxnSpPr>
            <a:cxnSpLocks/>
          </p:cNvCxnSpPr>
          <p:nvPr/>
        </p:nvCxnSpPr>
        <p:spPr>
          <a:xfrm>
            <a:off x="4057650" y="3117851"/>
            <a:ext cx="2124075" cy="15112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E4BF22-B667-47AC-D2E7-5A659F343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83"/>
    </mc:Choice>
    <mc:Fallback>
      <p:transition spd="slow" advTm="11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831EF7-195B-487E-96C2-3367DCB4F0A6}"/>
              </a:ext>
            </a:extLst>
          </p:cNvPr>
          <p:cNvSpPr txBox="1"/>
          <p:nvPr/>
        </p:nvSpPr>
        <p:spPr>
          <a:xfrm>
            <a:off x="3181350" y="4556597"/>
            <a:ext cx="5931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la variable de contrôle i est incrémentée de 1 </a:t>
            </a:r>
          </a:p>
          <a:p>
            <a:r>
              <a:rPr lang="fr-BE" sz="2400" dirty="0"/>
              <a:t>après chaque passage de la boucle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DE96EDE-5ED9-45D9-B695-500FA731206B}"/>
              </a:ext>
            </a:extLst>
          </p:cNvPr>
          <p:cNvCxnSpPr>
            <a:cxnSpLocks/>
          </p:cNvCxnSpPr>
          <p:nvPr/>
        </p:nvCxnSpPr>
        <p:spPr>
          <a:xfrm flipH="1">
            <a:off x="5918594" y="3117851"/>
            <a:ext cx="567931" cy="15309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87852A-4E8F-EC1A-0A26-AD948B5430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6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30"/>
    </mc:Choice>
    <mc:Fallback>
      <p:transition spd="slow" advTm="1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831EF7-195B-487E-96C2-3367DCB4F0A6}"/>
              </a:ext>
            </a:extLst>
          </p:cNvPr>
          <p:cNvSpPr txBox="1"/>
          <p:nvPr/>
        </p:nvSpPr>
        <p:spPr>
          <a:xfrm>
            <a:off x="2933700" y="4251797"/>
            <a:ext cx="87032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Tant que la variable de contrôle sera &lt; 3, on « rentre » dans la boucle</a:t>
            </a:r>
          </a:p>
          <a:p>
            <a:endParaRPr lang="fr-BE" sz="2400" dirty="0"/>
          </a:p>
          <a:p>
            <a:r>
              <a:rPr lang="fr-BE" sz="2400" dirty="0"/>
              <a:t>i = 0 </a:t>
            </a:r>
            <a:r>
              <a:rPr lang="fr-BE" sz="2400" dirty="0">
                <a:sym typeface="Wingdings" panose="05000000000000000000" pitchFamily="2" charset="2"/>
              </a:rPr>
              <a:t> 1 côté du triangle</a:t>
            </a:r>
            <a:endParaRPr lang="fr-BE" sz="2400" dirty="0"/>
          </a:p>
          <a:p>
            <a:r>
              <a:rPr lang="fr-BE" sz="2400" dirty="0"/>
              <a:t>i = 1 </a:t>
            </a:r>
            <a:r>
              <a:rPr lang="fr-BE" sz="2400" dirty="0">
                <a:sym typeface="Wingdings" panose="05000000000000000000" pitchFamily="2" charset="2"/>
              </a:rPr>
              <a:t> 1 côté du triangle</a:t>
            </a:r>
            <a:endParaRPr lang="fr-BE" sz="2400" dirty="0"/>
          </a:p>
          <a:p>
            <a:r>
              <a:rPr lang="fr-BE" sz="2400" dirty="0"/>
              <a:t>i = 2 </a:t>
            </a:r>
            <a:r>
              <a:rPr lang="fr-BE" sz="2400" dirty="0">
                <a:sym typeface="Wingdings" panose="05000000000000000000" pitchFamily="2" charset="2"/>
              </a:rPr>
              <a:t> 1 côté du triangle</a:t>
            </a:r>
          </a:p>
          <a:p>
            <a:r>
              <a:rPr lang="fr-BE" sz="2400" dirty="0">
                <a:sym typeface="Wingdings" panose="05000000000000000000" pitchFamily="2" charset="2"/>
              </a:rPr>
              <a:t>i = 3  Arrêt</a:t>
            </a:r>
            <a:endParaRPr lang="fr-BE" sz="240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69A9A97-6AEF-4B7D-84EF-E963990484F3}"/>
              </a:ext>
            </a:extLst>
          </p:cNvPr>
          <p:cNvCxnSpPr>
            <a:cxnSpLocks/>
          </p:cNvCxnSpPr>
          <p:nvPr/>
        </p:nvCxnSpPr>
        <p:spPr>
          <a:xfrm flipH="1">
            <a:off x="5133975" y="3117851"/>
            <a:ext cx="228600" cy="1133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78F3EF-489E-B0F6-40FD-00ED94FF4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2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51"/>
    </mc:Choice>
    <mc:Fallback>
      <p:transition spd="slow" advTm="37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Nuage 16">
            <a:extLst>
              <a:ext uri="{FF2B5EF4-FFF2-40B4-BE49-F238E27FC236}">
                <a16:creationId xmlns:a16="http://schemas.microsoft.com/office/drawing/2014/main" id="{B295A49C-9816-40A3-A03D-E02274E417C1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D29535-329C-4BE0-A25A-419BE635122C}"/>
              </a:ext>
            </a:extLst>
          </p:cNvPr>
          <p:cNvSpPr/>
          <p:nvPr/>
        </p:nvSpPr>
        <p:spPr>
          <a:xfrm>
            <a:off x="1028700" y="4676775"/>
            <a:ext cx="1476375" cy="138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E43C94D-54D8-16A3-FE41-1FA9B34AD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3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45"/>
    </mc:Choice>
    <mc:Fallback>
      <p:transition spd="slow" advTm="55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1AF61-3B4F-41E1-ABD9-A4BE27252A66}"/>
              </a:ext>
            </a:extLst>
          </p:cNvPr>
          <p:cNvSpPr/>
          <p:nvPr/>
        </p:nvSpPr>
        <p:spPr>
          <a:xfrm>
            <a:off x="9248775" y="3429000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4AD37C-96D2-482F-8C0B-600EE298CCF6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B9D64-7F7F-4B68-98A8-8010EAA02017}"/>
              </a:ext>
            </a:extLst>
          </p:cNvPr>
          <p:cNvSpPr/>
          <p:nvPr/>
        </p:nvSpPr>
        <p:spPr>
          <a:xfrm>
            <a:off x="2838450" y="2886075"/>
            <a:ext cx="3914775" cy="32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B7E5ED-9C45-4264-91E0-3C1F76D89D56}"/>
              </a:ext>
            </a:extLst>
          </p:cNvPr>
          <p:cNvSpPr txBox="1"/>
          <p:nvPr/>
        </p:nvSpPr>
        <p:spPr>
          <a:xfrm>
            <a:off x="3440430" y="4535823"/>
            <a:ext cx="75012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« on » réserve en mémoire une zone contenant un entier</a:t>
            </a:r>
          </a:p>
          <a:p>
            <a:r>
              <a:rPr lang="fr-BE" sz="2400" dirty="0"/>
              <a:t>La variable s’appelle i</a:t>
            </a:r>
          </a:p>
          <a:p>
            <a:r>
              <a:rPr lang="fr-BE" sz="2400" dirty="0"/>
              <a:t>Elle est initialisée à 0</a:t>
            </a:r>
          </a:p>
          <a:p>
            <a:endParaRPr lang="fr-BE" sz="2400" dirty="0"/>
          </a:p>
          <a:p>
            <a:r>
              <a:rPr lang="fr-BE" sz="2400" dirty="0"/>
              <a:t>« on » vérifie si i&lt;3 ?   0&lt;3 OUI « on » rentre dans la boucle</a:t>
            </a:r>
          </a:p>
        </p:txBody>
      </p:sp>
      <p:sp>
        <p:nvSpPr>
          <p:cNvPr id="17" name="Nuage 16">
            <a:extLst>
              <a:ext uri="{FF2B5EF4-FFF2-40B4-BE49-F238E27FC236}">
                <a16:creationId xmlns:a16="http://schemas.microsoft.com/office/drawing/2014/main" id="{B295A49C-9816-40A3-A03D-E02274E417C1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D29535-329C-4BE0-A25A-419BE635122C}"/>
              </a:ext>
            </a:extLst>
          </p:cNvPr>
          <p:cNvSpPr/>
          <p:nvPr/>
        </p:nvSpPr>
        <p:spPr>
          <a:xfrm>
            <a:off x="1028700" y="4676775"/>
            <a:ext cx="1476375" cy="138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C19652-9FD1-65CC-8BB7-56030F2D5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7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09"/>
    </mc:Choice>
    <mc:Fallback>
      <p:transition spd="slow" advTm="32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1AF61-3B4F-41E1-ABD9-A4BE27252A66}"/>
              </a:ext>
            </a:extLst>
          </p:cNvPr>
          <p:cNvSpPr/>
          <p:nvPr/>
        </p:nvSpPr>
        <p:spPr>
          <a:xfrm>
            <a:off x="9248775" y="3429000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4AD37C-96D2-482F-8C0B-600EE298CCF6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B9D64-7F7F-4B68-98A8-8010EAA02017}"/>
              </a:ext>
            </a:extLst>
          </p:cNvPr>
          <p:cNvSpPr/>
          <p:nvPr/>
        </p:nvSpPr>
        <p:spPr>
          <a:xfrm>
            <a:off x="2851731" y="3224212"/>
            <a:ext cx="5015919" cy="7762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B7E5ED-9C45-4264-91E0-3C1F76D89D56}"/>
              </a:ext>
            </a:extLst>
          </p:cNvPr>
          <p:cNvSpPr txBox="1"/>
          <p:nvPr/>
        </p:nvSpPr>
        <p:spPr>
          <a:xfrm>
            <a:off x="3440430" y="4535823"/>
            <a:ext cx="4907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La tortue dessine un côté du triangle</a:t>
            </a:r>
          </a:p>
        </p:txBody>
      </p:sp>
      <p:sp>
        <p:nvSpPr>
          <p:cNvPr id="17" name="Nuage 16">
            <a:extLst>
              <a:ext uri="{FF2B5EF4-FFF2-40B4-BE49-F238E27FC236}">
                <a16:creationId xmlns:a16="http://schemas.microsoft.com/office/drawing/2014/main" id="{ABB57DB5-9D32-4B3C-8A13-28CECABF903B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65B2B7-E9B5-4508-8263-C0D6A43CA244}"/>
              </a:ext>
            </a:extLst>
          </p:cNvPr>
          <p:cNvSpPr/>
          <p:nvPr/>
        </p:nvSpPr>
        <p:spPr>
          <a:xfrm>
            <a:off x="1028700" y="4676775"/>
            <a:ext cx="1476375" cy="138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5FA9BA0-0E19-4F3A-8110-91056434468B}"/>
              </a:ext>
            </a:extLst>
          </p:cNvPr>
          <p:cNvCxnSpPr>
            <a:cxnSpLocks/>
          </p:cNvCxnSpPr>
          <p:nvPr/>
        </p:nvCxnSpPr>
        <p:spPr>
          <a:xfrm flipH="1">
            <a:off x="1352550" y="5095875"/>
            <a:ext cx="8096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5D7DB0F-44DD-6421-621C-AD10FED68A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7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1"/>
    </mc:Choice>
    <mc:Fallback>
      <p:transition spd="slow" advTm="7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A2AE4284-3DE3-4339-B56E-9F69AC38C082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1AF61-3B4F-41E1-ABD9-A4BE27252A66}"/>
              </a:ext>
            </a:extLst>
          </p:cNvPr>
          <p:cNvSpPr/>
          <p:nvPr/>
        </p:nvSpPr>
        <p:spPr>
          <a:xfrm>
            <a:off x="9248775" y="3429000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4AD37C-96D2-482F-8C0B-600EE298CCF6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B9D64-7F7F-4B68-98A8-8010EAA02017}"/>
              </a:ext>
            </a:extLst>
          </p:cNvPr>
          <p:cNvSpPr/>
          <p:nvPr/>
        </p:nvSpPr>
        <p:spPr>
          <a:xfrm>
            <a:off x="2838450" y="2886075"/>
            <a:ext cx="3914775" cy="32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B7E5ED-9C45-4264-91E0-3C1F76D89D56}"/>
              </a:ext>
            </a:extLst>
          </p:cNvPr>
          <p:cNvSpPr txBox="1"/>
          <p:nvPr/>
        </p:nvSpPr>
        <p:spPr>
          <a:xfrm>
            <a:off x="3440430" y="4535823"/>
            <a:ext cx="7275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« on » incrémente de 1 la variable i</a:t>
            </a:r>
          </a:p>
          <a:p>
            <a:r>
              <a:rPr lang="fr-BE" sz="2400" dirty="0"/>
              <a:t>L’ancienne valeur de i (0) est remplacée par 0 + 1 = 1</a:t>
            </a:r>
          </a:p>
          <a:p>
            <a:endParaRPr lang="fr-BE" sz="2400" dirty="0"/>
          </a:p>
          <a:p>
            <a:endParaRPr lang="fr-BE" sz="2400" dirty="0"/>
          </a:p>
          <a:p>
            <a:r>
              <a:rPr lang="fr-BE" sz="2400" dirty="0"/>
              <a:t>« on vérifie si i&lt;3 ?   1&lt;3 OUI « on » rentre dans la boucle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05FD7A2-2D63-41E4-8507-E5800EBFE669}"/>
              </a:ext>
            </a:extLst>
          </p:cNvPr>
          <p:cNvCxnSpPr/>
          <p:nvPr/>
        </p:nvCxnSpPr>
        <p:spPr>
          <a:xfrm flipV="1">
            <a:off x="9096375" y="3429000"/>
            <a:ext cx="581025" cy="238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C4FDC73-2C2D-41B5-8FDD-3DC17F6E07A7}"/>
              </a:ext>
            </a:extLst>
          </p:cNvPr>
          <p:cNvSpPr txBox="1"/>
          <p:nvPr/>
        </p:nvSpPr>
        <p:spPr>
          <a:xfrm>
            <a:off x="9588470" y="34893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ED4F9F-D1D3-4813-8CDF-A82672BD8456}"/>
              </a:ext>
            </a:extLst>
          </p:cNvPr>
          <p:cNvSpPr/>
          <p:nvPr/>
        </p:nvSpPr>
        <p:spPr>
          <a:xfrm>
            <a:off x="1028700" y="4676775"/>
            <a:ext cx="1476375" cy="138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4608FE7-A9C0-4ABF-9DFE-4CD2CC818A50}"/>
              </a:ext>
            </a:extLst>
          </p:cNvPr>
          <p:cNvCxnSpPr>
            <a:cxnSpLocks/>
          </p:cNvCxnSpPr>
          <p:nvPr/>
        </p:nvCxnSpPr>
        <p:spPr>
          <a:xfrm flipH="1">
            <a:off x="1352550" y="5095875"/>
            <a:ext cx="8096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F5A57DA-140C-6059-2764-4C2F3E8D6F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54"/>
    </mc:Choice>
    <mc:Fallback>
      <p:transition spd="slow" advTm="49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1AF61-3B4F-41E1-ABD9-A4BE27252A66}"/>
              </a:ext>
            </a:extLst>
          </p:cNvPr>
          <p:cNvSpPr/>
          <p:nvPr/>
        </p:nvSpPr>
        <p:spPr>
          <a:xfrm>
            <a:off x="9248775" y="3429000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4AD37C-96D2-482F-8C0B-600EE298CCF6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B9D64-7F7F-4B68-98A8-8010EAA02017}"/>
              </a:ext>
            </a:extLst>
          </p:cNvPr>
          <p:cNvSpPr/>
          <p:nvPr/>
        </p:nvSpPr>
        <p:spPr>
          <a:xfrm>
            <a:off x="2851731" y="3224212"/>
            <a:ext cx="5015919" cy="7762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B7E5ED-9C45-4264-91E0-3C1F76D89D56}"/>
              </a:ext>
            </a:extLst>
          </p:cNvPr>
          <p:cNvSpPr txBox="1"/>
          <p:nvPr/>
        </p:nvSpPr>
        <p:spPr>
          <a:xfrm>
            <a:off x="3440430" y="4535823"/>
            <a:ext cx="4907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La tortue dessine un côté du triangle</a:t>
            </a:r>
          </a:p>
        </p:txBody>
      </p:sp>
      <p:sp>
        <p:nvSpPr>
          <p:cNvPr id="17" name="Nuage 16">
            <a:extLst>
              <a:ext uri="{FF2B5EF4-FFF2-40B4-BE49-F238E27FC236}">
                <a16:creationId xmlns:a16="http://schemas.microsoft.com/office/drawing/2014/main" id="{ABB57DB5-9D32-4B3C-8A13-28CECABF903B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C26654E-21EF-4C16-A045-DBAFD61E08B7}"/>
              </a:ext>
            </a:extLst>
          </p:cNvPr>
          <p:cNvCxnSpPr/>
          <p:nvPr/>
        </p:nvCxnSpPr>
        <p:spPr>
          <a:xfrm flipV="1">
            <a:off x="2162175" y="5263086"/>
            <a:ext cx="689556" cy="7143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3586E-1695-4596-AE39-BF1EE3475320}"/>
              </a:ext>
            </a:extLst>
          </p:cNvPr>
          <p:cNvSpPr/>
          <p:nvPr/>
        </p:nvSpPr>
        <p:spPr>
          <a:xfrm>
            <a:off x="1028700" y="4676775"/>
            <a:ext cx="1476375" cy="138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68D8588-B50E-4FDA-862D-595C1E8E2252}"/>
              </a:ext>
            </a:extLst>
          </p:cNvPr>
          <p:cNvCxnSpPr>
            <a:cxnSpLocks/>
          </p:cNvCxnSpPr>
          <p:nvPr/>
        </p:nvCxnSpPr>
        <p:spPr>
          <a:xfrm flipH="1">
            <a:off x="1352550" y="5095875"/>
            <a:ext cx="8096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BC46BB1-B80F-42ED-BE8E-6B571D9B4477}"/>
              </a:ext>
            </a:extLst>
          </p:cNvPr>
          <p:cNvCxnSpPr>
            <a:cxnSpLocks/>
          </p:cNvCxnSpPr>
          <p:nvPr/>
        </p:nvCxnSpPr>
        <p:spPr>
          <a:xfrm flipH="1">
            <a:off x="1734557" y="5122592"/>
            <a:ext cx="404813" cy="5243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D21B95-F76C-2439-7268-A95394650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1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0"/>
    </mc:Choice>
    <mc:Fallback>
      <p:transition spd="slow" advTm="7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A2AE4284-3DE3-4339-B56E-9F69AC38C082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4AD37C-96D2-482F-8C0B-600EE298CCF6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B9D64-7F7F-4B68-98A8-8010EAA02017}"/>
              </a:ext>
            </a:extLst>
          </p:cNvPr>
          <p:cNvSpPr/>
          <p:nvPr/>
        </p:nvSpPr>
        <p:spPr>
          <a:xfrm>
            <a:off x="2838450" y="2886075"/>
            <a:ext cx="3914775" cy="32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B7E5ED-9C45-4264-91E0-3C1F76D89D56}"/>
              </a:ext>
            </a:extLst>
          </p:cNvPr>
          <p:cNvSpPr txBox="1"/>
          <p:nvPr/>
        </p:nvSpPr>
        <p:spPr>
          <a:xfrm>
            <a:off x="3440430" y="4535823"/>
            <a:ext cx="7275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« on » incrémente de 1 la variable i</a:t>
            </a:r>
          </a:p>
          <a:p>
            <a:r>
              <a:rPr lang="fr-BE" sz="2400" dirty="0"/>
              <a:t>L’ancienne valeur de i (1) est remplacée par 1 + 1 = 2</a:t>
            </a:r>
          </a:p>
          <a:p>
            <a:endParaRPr lang="fr-BE" sz="2400" dirty="0"/>
          </a:p>
          <a:p>
            <a:endParaRPr lang="fr-BE" sz="2400" dirty="0"/>
          </a:p>
          <a:p>
            <a:r>
              <a:rPr lang="fr-BE" sz="2400" dirty="0"/>
              <a:t>« on vérifie si i&lt;3 ?   2&lt;3 OUI « on » rentre dans la boucle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C4FDC73-2C2D-41B5-8FDD-3DC17F6E07A7}"/>
              </a:ext>
            </a:extLst>
          </p:cNvPr>
          <p:cNvSpPr txBox="1"/>
          <p:nvPr/>
        </p:nvSpPr>
        <p:spPr>
          <a:xfrm>
            <a:off x="9588470" y="34893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E87A1D-FE54-4F35-AB83-5C0903B9565B}"/>
              </a:ext>
            </a:extLst>
          </p:cNvPr>
          <p:cNvSpPr/>
          <p:nvPr/>
        </p:nvSpPr>
        <p:spPr>
          <a:xfrm>
            <a:off x="9248775" y="3429000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884F1FB-513D-4496-919C-872C9EA31FAA}"/>
              </a:ext>
            </a:extLst>
          </p:cNvPr>
          <p:cNvCxnSpPr/>
          <p:nvPr/>
        </p:nvCxnSpPr>
        <p:spPr>
          <a:xfrm flipV="1">
            <a:off x="9096375" y="3429000"/>
            <a:ext cx="581025" cy="238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FE2FA-6AFD-4409-9377-3FBB735076D6}"/>
              </a:ext>
            </a:extLst>
          </p:cNvPr>
          <p:cNvSpPr/>
          <p:nvPr/>
        </p:nvSpPr>
        <p:spPr>
          <a:xfrm>
            <a:off x="1028700" y="4676775"/>
            <a:ext cx="1476375" cy="138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241ECEB-B56D-4FAD-80ED-3AFFEE02DDB2}"/>
              </a:ext>
            </a:extLst>
          </p:cNvPr>
          <p:cNvCxnSpPr>
            <a:cxnSpLocks/>
          </p:cNvCxnSpPr>
          <p:nvPr/>
        </p:nvCxnSpPr>
        <p:spPr>
          <a:xfrm flipH="1">
            <a:off x="1352550" y="5095875"/>
            <a:ext cx="8096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730D460-A747-46C5-B999-345F422B1A1C}"/>
              </a:ext>
            </a:extLst>
          </p:cNvPr>
          <p:cNvCxnSpPr>
            <a:cxnSpLocks/>
          </p:cNvCxnSpPr>
          <p:nvPr/>
        </p:nvCxnSpPr>
        <p:spPr>
          <a:xfrm flipH="1">
            <a:off x="1734557" y="5122592"/>
            <a:ext cx="404813" cy="5243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9517E4-785C-32A4-C9D6-6D06F8CA2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7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31"/>
    </mc:Choice>
    <mc:Fallback>
      <p:transition spd="slow" advTm="23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en guise d’introduction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51F582-54C9-7C2F-97F5-1E09C53C8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84" y="2828181"/>
            <a:ext cx="12287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6FEF0E1-4E10-69AE-DDF4-BE2B0800A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70" y="4289105"/>
            <a:ext cx="3514337" cy="154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957E55-4A7B-DA07-13E5-E64F4263C5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79" y="2863784"/>
            <a:ext cx="5169537" cy="319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BBCE9C-A25B-8B89-6B58-F125B235B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3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0"/>
    </mc:Choice>
    <mc:Fallback>
      <p:transition spd="slow" advTm="6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1AF61-3B4F-41E1-ABD9-A4BE27252A66}"/>
              </a:ext>
            </a:extLst>
          </p:cNvPr>
          <p:cNvSpPr/>
          <p:nvPr/>
        </p:nvSpPr>
        <p:spPr>
          <a:xfrm>
            <a:off x="9248775" y="3429000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4AD37C-96D2-482F-8C0B-600EE298CCF6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B9D64-7F7F-4B68-98A8-8010EAA02017}"/>
              </a:ext>
            </a:extLst>
          </p:cNvPr>
          <p:cNvSpPr/>
          <p:nvPr/>
        </p:nvSpPr>
        <p:spPr>
          <a:xfrm>
            <a:off x="2851731" y="3224212"/>
            <a:ext cx="5015919" cy="7762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B7E5ED-9C45-4264-91E0-3C1F76D89D56}"/>
              </a:ext>
            </a:extLst>
          </p:cNvPr>
          <p:cNvSpPr txBox="1"/>
          <p:nvPr/>
        </p:nvSpPr>
        <p:spPr>
          <a:xfrm>
            <a:off x="3440430" y="4535823"/>
            <a:ext cx="4907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La tortue dessine un côté du triangle</a:t>
            </a:r>
          </a:p>
        </p:txBody>
      </p:sp>
      <p:sp>
        <p:nvSpPr>
          <p:cNvPr id="17" name="Nuage 16">
            <a:extLst>
              <a:ext uri="{FF2B5EF4-FFF2-40B4-BE49-F238E27FC236}">
                <a16:creationId xmlns:a16="http://schemas.microsoft.com/office/drawing/2014/main" id="{ABB57DB5-9D32-4B3C-8A13-28CECABF903B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C26654E-21EF-4C16-A045-DBAFD61E08B7}"/>
              </a:ext>
            </a:extLst>
          </p:cNvPr>
          <p:cNvCxnSpPr/>
          <p:nvPr/>
        </p:nvCxnSpPr>
        <p:spPr>
          <a:xfrm flipV="1">
            <a:off x="2162175" y="5263086"/>
            <a:ext cx="689556" cy="7143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4759F82-DA90-4113-8F95-7E91F43DD302}"/>
              </a:ext>
            </a:extLst>
          </p:cNvPr>
          <p:cNvSpPr/>
          <p:nvPr/>
        </p:nvSpPr>
        <p:spPr>
          <a:xfrm>
            <a:off x="1034469" y="4676775"/>
            <a:ext cx="1476375" cy="138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F41C9B9-6060-490B-AC85-1EFAF66B1FFF}"/>
              </a:ext>
            </a:extLst>
          </p:cNvPr>
          <p:cNvCxnSpPr>
            <a:cxnSpLocks/>
          </p:cNvCxnSpPr>
          <p:nvPr/>
        </p:nvCxnSpPr>
        <p:spPr>
          <a:xfrm flipH="1">
            <a:off x="1352550" y="5095875"/>
            <a:ext cx="8096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408D128-2549-4A24-9B85-606EDBB31180}"/>
              </a:ext>
            </a:extLst>
          </p:cNvPr>
          <p:cNvCxnSpPr>
            <a:cxnSpLocks/>
          </p:cNvCxnSpPr>
          <p:nvPr/>
        </p:nvCxnSpPr>
        <p:spPr>
          <a:xfrm flipH="1" flipV="1">
            <a:off x="1363954" y="5122592"/>
            <a:ext cx="408703" cy="48008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0E959C5-7509-46A1-BE26-4B19EBA5F94F}"/>
              </a:ext>
            </a:extLst>
          </p:cNvPr>
          <p:cNvCxnSpPr>
            <a:cxnSpLocks/>
          </p:cNvCxnSpPr>
          <p:nvPr/>
        </p:nvCxnSpPr>
        <p:spPr>
          <a:xfrm flipH="1">
            <a:off x="1734557" y="5122592"/>
            <a:ext cx="404813" cy="5243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E30F7694-5C47-7C4F-02BC-6EB75822F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0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7"/>
    </mc:Choice>
    <mc:Fallback>
      <p:transition spd="slow" advTm="4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Nuage 2">
            <a:extLst>
              <a:ext uri="{FF2B5EF4-FFF2-40B4-BE49-F238E27FC236}">
                <a16:creationId xmlns:a16="http://schemas.microsoft.com/office/drawing/2014/main" id="{A2AE4284-3DE3-4339-B56E-9F69AC38C082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4AD37C-96D2-482F-8C0B-600EE298CCF6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B9D64-7F7F-4B68-98A8-8010EAA02017}"/>
              </a:ext>
            </a:extLst>
          </p:cNvPr>
          <p:cNvSpPr/>
          <p:nvPr/>
        </p:nvSpPr>
        <p:spPr>
          <a:xfrm>
            <a:off x="2838450" y="2886075"/>
            <a:ext cx="3914775" cy="32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B7E5ED-9C45-4264-91E0-3C1F76D89D56}"/>
              </a:ext>
            </a:extLst>
          </p:cNvPr>
          <p:cNvSpPr txBox="1"/>
          <p:nvPr/>
        </p:nvSpPr>
        <p:spPr>
          <a:xfrm>
            <a:off x="3440430" y="4535823"/>
            <a:ext cx="69274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« on » incrémente de 1 la variable i</a:t>
            </a:r>
          </a:p>
          <a:p>
            <a:r>
              <a:rPr lang="fr-BE" sz="2400" dirty="0"/>
              <a:t>L’ancienne valeur de i (2) est remplacée par 2 + 1 = 3</a:t>
            </a:r>
          </a:p>
          <a:p>
            <a:endParaRPr lang="fr-BE" sz="2400" dirty="0"/>
          </a:p>
          <a:p>
            <a:endParaRPr lang="fr-BE" sz="2400" dirty="0"/>
          </a:p>
          <a:p>
            <a:r>
              <a:rPr lang="fr-BE" sz="2400" dirty="0"/>
              <a:t>« on vérifie si i&lt;3 ?   3&lt;3  NON : « on » quitte la boucle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C4FDC73-2C2D-41B5-8FDD-3DC17F6E07A7}"/>
              </a:ext>
            </a:extLst>
          </p:cNvPr>
          <p:cNvSpPr txBox="1"/>
          <p:nvPr/>
        </p:nvSpPr>
        <p:spPr>
          <a:xfrm>
            <a:off x="9588470" y="34893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F7198D-C199-46C0-9D53-882E1286B12B}"/>
              </a:ext>
            </a:extLst>
          </p:cNvPr>
          <p:cNvSpPr/>
          <p:nvPr/>
        </p:nvSpPr>
        <p:spPr>
          <a:xfrm>
            <a:off x="9248775" y="3429000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F9208F2-F1ED-4CEF-90EA-56A242B3229F}"/>
              </a:ext>
            </a:extLst>
          </p:cNvPr>
          <p:cNvCxnSpPr/>
          <p:nvPr/>
        </p:nvCxnSpPr>
        <p:spPr>
          <a:xfrm flipV="1">
            <a:off x="9096375" y="3429000"/>
            <a:ext cx="581025" cy="238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B47031B-E691-4A8D-A633-63ACAEBF5817}"/>
              </a:ext>
            </a:extLst>
          </p:cNvPr>
          <p:cNvSpPr/>
          <p:nvPr/>
        </p:nvSpPr>
        <p:spPr>
          <a:xfrm>
            <a:off x="1034469" y="4676775"/>
            <a:ext cx="1476375" cy="13808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4EA082F-1BFC-4E5C-AAF4-C6899F23FC00}"/>
              </a:ext>
            </a:extLst>
          </p:cNvPr>
          <p:cNvCxnSpPr>
            <a:cxnSpLocks/>
          </p:cNvCxnSpPr>
          <p:nvPr/>
        </p:nvCxnSpPr>
        <p:spPr>
          <a:xfrm flipH="1">
            <a:off x="1352550" y="5095875"/>
            <a:ext cx="8096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ABF5531-48DA-4F37-94EC-05DF2F5DCBEB}"/>
              </a:ext>
            </a:extLst>
          </p:cNvPr>
          <p:cNvCxnSpPr>
            <a:cxnSpLocks/>
          </p:cNvCxnSpPr>
          <p:nvPr/>
        </p:nvCxnSpPr>
        <p:spPr>
          <a:xfrm flipH="1">
            <a:off x="1734557" y="5122592"/>
            <a:ext cx="404813" cy="5243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687738A-5913-43B3-A43F-8F26A6A0040D}"/>
              </a:ext>
            </a:extLst>
          </p:cNvPr>
          <p:cNvCxnSpPr>
            <a:cxnSpLocks/>
          </p:cNvCxnSpPr>
          <p:nvPr/>
        </p:nvCxnSpPr>
        <p:spPr>
          <a:xfrm flipH="1" flipV="1">
            <a:off x="1363954" y="5122592"/>
            <a:ext cx="408703" cy="48008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396DAFE-3157-4109-977B-36C320C99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2"/>
    </mc:Choice>
    <mc:Fallback>
      <p:transition spd="slow" advTm="20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A3D0AA-61EF-4277-9BAA-5EE7D1EA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45" y="2234321"/>
            <a:ext cx="9708995" cy="752720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fr-BE" sz="2400" dirty="0"/>
              <a:t>Remarques :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B180642-A51C-4886-8752-9AD30F5AA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129" y="3096578"/>
            <a:ext cx="571500" cy="4286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038024-F48E-E979-7331-F5B268DAF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272" y="3096578"/>
            <a:ext cx="4022163" cy="77438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FF2746-EF70-7511-9BFF-4FEE2D7F61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16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86"/>
    </mc:Choice>
    <mc:Fallback>
      <p:transition spd="slow" advTm="49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A3D0AA-61EF-4277-9BAA-5EE7D1EA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45" y="2234321"/>
            <a:ext cx="9708995" cy="752720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fr-BE" sz="2400" dirty="0"/>
              <a:t>Remarques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024F02-FC31-41F5-A215-EB06E4D23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437" y="3105150"/>
            <a:ext cx="6715125" cy="6477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5A5602-585D-4155-91A6-48A0CC28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867" y="4063366"/>
            <a:ext cx="3343275" cy="4762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B180642-A51C-4886-8752-9AD30F5AA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3129" y="3096578"/>
            <a:ext cx="571500" cy="42862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6A44B39-3AD8-42C4-B903-7455801EA435}"/>
              </a:ext>
            </a:extLst>
          </p:cNvPr>
          <p:cNvSpPr txBox="1"/>
          <p:nvPr/>
        </p:nvSpPr>
        <p:spPr>
          <a:xfrm>
            <a:off x="812935" y="4601528"/>
            <a:ext cx="111592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Le « programmeur » Java a l’habitude de prendre un entier comme variable de contrôle. </a:t>
            </a:r>
          </a:p>
          <a:p>
            <a:r>
              <a:rPr lang="fr-BE" sz="2400" dirty="0"/>
              <a:t>Il lui donne le nom i.</a:t>
            </a:r>
          </a:p>
          <a:p>
            <a:r>
              <a:rPr lang="fr-BE" sz="2400" dirty="0"/>
              <a:t>Il l’initialise à 0.</a:t>
            </a:r>
          </a:p>
          <a:p>
            <a:r>
              <a:rPr lang="fr-BE" sz="2400" dirty="0"/>
              <a:t>Il prend comme incrément ++.</a:t>
            </a:r>
          </a:p>
          <a:p>
            <a:r>
              <a:rPr lang="fr-BE" sz="2400" dirty="0"/>
              <a:t>L’expression booléenne de la condition de continuation est du type i &lt;- 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50BF49-CC24-53E8-B76A-101762DF4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1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62"/>
    </mc:Choice>
    <mc:Fallback>
      <p:transition spd="slow" advTm="54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exemple2 : Essai 1 </a:t>
            </a:r>
            <a:r>
              <a:rPr lang="fr-BE" sz="4000" dirty="0">
                <a:solidFill>
                  <a:srgbClr val="FFFFFF"/>
                </a:solidFill>
                <a:sym typeface="Wingdings" panose="05000000000000000000" pitchFamily="2" charset="2"/>
              </a:rPr>
              <a:t> 3</a:t>
            </a:r>
            <a:endParaRPr lang="fr-BE" sz="4000" dirty="0">
              <a:solidFill>
                <a:srgbClr val="FFFFFF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256287" y="2785483"/>
            <a:ext cx="96691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numEssai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numEssai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&lt;= 3;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numEssai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("essai n°"+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numEssai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	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831EF7-195B-487E-96C2-3367DCB4F0A6}"/>
              </a:ext>
            </a:extLst>
          </p:cNvPr>
          <p:cNvSpPr txBox="1"/>
          <p:nvPr/>
        </p:nvSpPr>
        <p:spPr>
          <a:xfrm>
            <a:off x="3024936" y="4013216"/>
            <a:ext cx="854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La variable de contrôle peut commencer à n’importe quelle valeur !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B0723A7-DE3D-47B1-8B81-DA5BAE6F0245}"/>
              </a:ext>
            </a:extLst>
          </p:cNvPr>
          <p:cNvCxnSpPr>
            <a:cxnSpLocks/>
          </p:cNvCxnSpPr>
          <p:nvPr/>
        </p:nvCxnSpPr>
        <p:spPr>
          <a:xfrm>
            <a:off x="4286250" y="3117851"/>
            <a:ext cx="466725" cy="8953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5B2A79B5-9CFD-4814-A4EB-3220ECD81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899" y="5307885"/>
            <a:ext cx="1190625" cy="9144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BEF8FB6-CB34-476B-8E6D-72BEC1F0851D}"/>
              </a:ext>
            </a:extLst>
          </p:cNvPr>
          <p:cNvSpPr txBox="1"/>
          <p:nvPr/>
        </p:nvSpPr>
        <p:spPr>
          <a:xfrm>
            <a:off x="3057524" y="4529688"/>
            <a:ext cx="8442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La variable de contrôle peut être utilisée dans le corps de la boucle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7ACD58F-BCE9-4D68-B610-44641E07F2DB}"/>
              </a:ext>
            </a:extLst>
          </p:cNvPr>
          <p:cNvCxnSpPr>
            <a:cxnSpLocks/>
          </p:cNvCxnSpPr>
          <p:nvPr/>
        </p:nvCxnSpPr>
        <p:spPr>
          <a:xfrm flipH="1">
            <a:off x="7777911" y="3548336"/>
            <a:ext cx="642189" cy="11005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9CEDE52-37AE-60BE-790C-EC46AD35E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3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48"/>
    </mc:Choice>
    <mc:Fallback>
      <p:transition spd="slow" advTm="34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exemple3 : Tentatives 3 </a:t>
            </a:r>
            <a:r>
              <a:rPr lang="fr-BE" sz="4000" dirty="0">
                <a:solidFill>
                  <a:srgbClr val="FFFFFF"/>
                </a:solidFill>
                <a:sym typeface="Wingdings" panose="05000000000000000000" pitchFamily="2" charset="2"/>
              </a:rPr>
              <a:t> 1</a:t>
            </a:r>
            <a:endParaRPr lang="fr-BE" sz="4000" dirty="0">
              <a:solidFill>
                <a:srgbClr val="FFFFFF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899" y="2812887"/>
            <a:ext cx="82962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3; i &gt; 0; i--)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("il te reste " 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+i+ " tentatives");	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831EF7-195B-487E-96C2-3367DCB4F0A6}"/>
              </a:ext>
            </a:extLst>
          </p:cNvPr>
          <p:cNvSpPr txBox="1"/>
          <p:nvPr/>
        </p:nvSpPr>
        <p:spPr>
          <a:xfrm>
            <a:off x="3024936" y="4197931"/>
            <a:ext cx="6584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L’incrément peut augmenter la variable de contrôle</a:t>
            </a:r>
          </a:p>
          <a:p>
            <a:r>
              <a:rPr lang="fr-BE" sz="2400" dirty="0"/>
              <a:t>pas nécessairement ++ </a:t>
            </a:r>
            <a:r>
              <a:rPr lang="fr-BE" sz="2400" dirty="0">
                <a:sym typeface="Wingdings" panose="05000000000000000000" pitchFamily="2" charset="2"/>
              </a:rPr>
              <a:t> i = i+2; …</a:t>
            </a:r>
            <a:endParaRPr lang="fr-BE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BEF8FB6-CB34-476B-8E6D-72BEC1F0851D}"/>
              </a:ext>
            </a:extLst>
          </p:cNvPr>
          <p:cNvSpPr txBox="1"/>
          <p:nvPr/>
        </p:nvSpPr>
        <p:spPr>
          <a:xfrm>
            <a:off x="3024936" y="4927775"/>
            <a:ext cx="634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L’incrément peut diminuer la variable de contrôle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7ACD58F-BCE9-4D68-B610-44641E07F2DB}"/>
              </a:ext>
            </a:extLst>
          </p:cNvPr>
          <p:cNvCxnSpPr>
            <a:cxnSpLocks/>
          </p:cNvCxnSpPr>
          <p:nvPr/>
        </p:nvCxnSpPr>
        <p:spPr>
          <a:xfrm flipH="1">
            <a:off x="6000750" y="3097336"/>
            <a:ext cx="552452" cy="1285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84B23206-FF63-41BA-9361-D535B718BFD0}"/>
              </a:ext>
            </a:extLst>
          </p:cNvPr>
          <p:cNvSpPr/>
          <p:nvPr/>
        </p:nvSpPr>
        <p:spPr>
          <a:xfrm>
            <a:off x="5153025" y="2812887"/>
            <a:ext cx="333375" cy="46488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5119EAF-3AB3-4159-858E-C34E94841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899" y="5628420"/>
            <a:ext cx="2838450" cy="9715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3A00B27-FB79-7224-9CE1-B65FFA9319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4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82"/>
    </mc:Choice>
    <mc:Fallback>
      <p:transition spd="slow" advTm="43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exemple4 : Lettres A </a:t>
            </a:r>
            <a:r>
              <a:rPr lang="fr-BE" sz="4000" dirty="0">
                <a:solidFill>
                  <a:srgbClr val="FFFFFF"/>
                </a:solidFill>
                <a:sym typeface="Wingdings" panose="05000000000000000000" pitchFamily="2" charset="2"/>
              </a:rPr>
              <a:t> Z</a:t>
            </a:r>
            <a:endParaRPr lang="fr-BE" sz="4000" dirty="0">
              <a:solidFill>
                <a:srgbClr val="FFFFFF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899" y="2812887"/>
            <a:ext cx="68199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(char c ='A'; c &lt;= 'Z'; c++)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 "+c);	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831EF7-195B-487E-96C2-3367DCB4F0A6}"/>
              </a:ext>
            </a:extLst>
          </p:cNvPr>
          <p:cNvSpPr txBox="1"/>
          <p:nvPr/>
        </p:nvSpPr>
        <p:spPr>
          <a:xfrm>
            <a:off x="3181350" y="4556597"/>
            <a:ext cx="6510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La variable de contrôle peut ne pas être un entier !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B0723A7-DE3D-47B1-8B81-DA5BAE6F0245}"/>
              </a:ext>
            </a:extLst>
          </p:cNvPr>
          <p:cNvCxnSpPr>
            <a:cxnSpLocks/>
          </p:cNvCxnSpPr>
          <p:nvPr/>
        </p:nvCxnSpPr>
        <p:spPr>
          <a:xfrm>
            <a:off x="4057650" y="3117851"/>
            <a:ext cx="2124075" cy="15112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B13D81C-6FA4-4E6C-BA84-EE5B7705B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474" y="5595231"/>
            <a:ext cx="6000750" cy="228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2FFBB1-ECAA-8803-9378-A701199A08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3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51"/>
    </mc:Choice>
    <mc:Fallback>
      <p:transition spd="slow" advTm="4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CFD9557-0AED-401C-98AD-65E550D51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45" y="2234321"/>
            <a:ext cx="9708995" cy="752720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fr-BE" sz="2400" dirty="0"/>
              <a:t>Remarque 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6F86BD6-FEA7-4165-9C6F-BEB0966C5858}"/>
              </a:ext>
            </a:extLst>
          </p:cNvPr>
          <p:cNvSpPr txBox="1"/>
          <p:nvPr/>
        </p:nvSpPr>
        <p:spPr>
          <a:xfrm>
            <a:off x="1260360" y="2920497"/>
            <a:ext cx="943464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fr-FR" sz="2400" dirty="0"/>
              <a:t>Pour une bonne lisibilité du code :</a:t>
            </a:r>
          </a:p>
          <a:p>
            <a:pPr algn="just"/>
            <a:r>
              <a:rPr lang="fr-FR" sz="2400" dirty="0"/>
              <a:t> </a:t>
            </a:r>
            <a:endParaRPr lang="fr-BE" sz="2400" dirty="0"/>
          </a:p>
          <a:p>
            <a:pPr algn="just"/>
            <a:r>
              <a:rPr lang="fr-FR" sz="2400" dirty="0"/>
              <a:t>Ne JAMAIS modifier la valeur de la variable de contrôle à l'intérieur de la répétitive !</a:t>
            </a:r>
            <a:endParaRPr lang="fr-BE" sz="2400" dirty="0"/>
          </a:p>
          <a:p>
            <a:pPr algn="just"/>
            <a:endParaRPr lang="fr-B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7C84A4-C181-D7AF-1581-2E74E2BB8B26}"/>
              </a:ext>
            </a:extLst>
          </p:cNvPr>
          <p:cNvSpPr txBox="1"/>
          <p:nvPr/>
        </p:nvSpPr>
        <p:spPr>
          <a:xfrm>
            <a:off x="2887149" y="4160670"/>
            <a:ext cx="73795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5;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i = 5;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…	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just"/>
            <a:r>
              <a:rPr lang="fr-FR" sz="1800" b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fr-B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45E1F1D-A353-C532-938A-E96323C8E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4467450"/>
            <a:ext cx="819150" cy="7524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57F288C-F6A4-DDDD-B084-D1C99FB27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41" y="4770161"/>
            <a:ext cx="742950" cy="7524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6B1673-8098-AAC5-0D97-D4A4F60FB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190" y="5784909"/>
            <a:ext cx="771525" cy="7239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0A6B7EF-5913-A4E1-9310-0883689A5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9967" y="2729052"/>
            <a:ext cx="914400" cy="8191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61AF188-A2A7-7865-2BC2-2472A1FC8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6756" y="5729336"/>
            <a:ext cx="771525" cy="752475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6F87CBDE-C521-B929-BAC7-F3B7A8F20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6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23"/>
    </mc:Choice>
    <mc:Fallback>
      <p:transition spd="slow" advTm="19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266986-937F-4027-9C66-55DEF2F0AE98}"/>
              </a:ext>
            </a:extLst>
          </p:cNvPr>
          <p:cNvSpPr txBox="1"/>
          <p:nvPr/>
        </p:nvSpPr>
        <p:spPr>
          <a:xfrm>
            <a:off x="3519578" y="3825088"/>
            <a:ext cx="4976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La boucle for est très flexible en Java ! </a:t>
            </a:r>
            <a:endParaRPr lang="fr-BE" sz="24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F963F07-04D8-5DDA-58D1-B4CEFC7F5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6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82"/>
    </mc:Choice>
    <mc:Fallback>
      <p:transition spd="slow" advTm="16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en guise d’introduction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51F582-54C9-7C2F-97F5-1E09C53C8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84" y="2828181"/>
            <a:ext cx="12287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6FEF0E1-4E10-69AE-DDF4-BE2B0800A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70" y="4289105"/>
            <a:ext cx="3514337" cy="15414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F706B3D-8B8B-F068-0B81-23A784CD7A84}"/>
              </a:ext>
            </a:extLst>
          </p:cNvPr>
          <p:cNvSpPr txBox="1"/>
          <p:nvPr/>
        </p:nvSpPr>
        <p:spPr>
          <a:xfrm>
            <a:off x="5127203" y="3347143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A7170D-D3D5-1458-85F1-BAD63887B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1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15"/>
    </mc:Choice>
    <mc:Fallback>
      <p:transition spd="slow" advTm="13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syntaxe Java</a:t>
            </a:r>
          </a:p>
        </p:txBody>
      </p:sp>
      <p:sp>
        <p:nvSpPr>
          <p:cNvPr id="5" name="Espace réservé du contenu 10">
            <a:extLst>
              <a:ext uri="{FF2B5EF4-FFF2-40B4-BE49-F238E27FC236}">
                <a16:creationId xmlns:a16="http://schemas.microsoft.com/office/drawing/2014/main" id="{4B3E3519-8DB6-0158-AF78-771E708F7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22" y="2393949"/>
            <a:ext cx="10662968" cy="3783013"/>
          </a:xfrm>
        </p:spPr>
        <p:txBody>
          <a:bodyPr/>
          <a:lstStyle/>
          <a:p>
            <a:pPr marL="0" indent="0" algn="l">
              <a:buNone/>
            </a:pPr>
            <a:r>
              <a:rPr lang="fr-FR" sz="2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for</a:t>
            </a: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( &lt;init&gt;; &lt;condition de continuation&gt;; &lt;incrément&gt; ){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1;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2;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...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N;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}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77F891-4560-35C7-B7E8-D57AA99F52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7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4"/>
    </mc:Choice>
    <mc:Fallback>
      <p:transition spd="slow" advTm="4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syntaxe Java</a:t>
            </a:r>
          </a:p>
        </p:txBody>
      </p:sp>
      <p:sp>
        <p:nvSpPr>
          <p:cNvPr id="15" name="Espace réservé du contenu 10">
            <a:extLst>
              <a:ext uri="{FF2B5EF4-FFF2-40B4-BE49-F238E27FC236}">
                <a16:creationId xmlns:a16="http://schemas.microsoft.com/office/drawing/2014/main" id="{56737464-BF52-4C7C-97AA-61A84B7D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22" y="2393949"/>
            <a:ext cx="10662968" cy="3783013"/>
          </a:xfrm>
        </p:spPr>
        <p:txBody>
          <a:bodyPr/>
          <a:lstStyle/>
          <a:p>
            <a:pPr marL="0" indent="0" algn="l">
              <a:buNone/>
            </a:pPr>
            <a:r>
              <a:rPr lang="fr-FR" sz="2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for</a:t>
            </a: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( &lt;init&gt;; &lt;condition de continuation&gt;; &lt;incrément&gt; ){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1;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2;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...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N;L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}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BE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50BDA5A-CBC2-4021-900A-E0096BC95964}"/>
              </a:ext>
            </a:extLst>
          </p:cNvPr>
          <p:cNvCxnSpPr>
            <a:cxnSpLocks/>
          </p:cNvCxnSpPr>
          <p:nvPr/>
        </p:nvCxnSpPr>
        <p:spPr>
          <a:xfrm>
            <a:off x="5204490" y="3429000"/>
            <a:ext cx="2596485" cy="770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A233B194-774D-4EB2-BD83-6AA6873CC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187" y="2812887"/>
            <a:ext cx="3067050" cy="1809750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58F7F4C1-765E-4BB2-A6A2-881C765C0BEC}"/>
              </a:ext>
            </a:extLst>
          </p:cNvPr>
          <p:cNvSpPr/>
          <p:nvPr/>
        </p:nvSpPr>
        <p:spPr>
          <a:xfrm>
            <a:off x="11387509" y="2393950"/>
            <a:ext cx="328612" cy="4189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7F234AE-62FE-4DFA-97BE-6E6065570F2D}"/>
              </a:ext>
            </a:extLst>
          </p:cNvPr>
          <p:cNvSpPr/>
          <p:nvPr/>
        </p:nvSpPr>
        <p:spPr>
          <a:xfrm>
            <a:off x="1119322" y="4622637"/>
            <a:ext cx="328612" cy="4189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0FE2691-CA2D-481B-AA8E-1E575ACD9C5F}"/>
              </a:ext>
            </a:extLst>
          </p:cNvPr>
          <p:cNvSpPr txBox="1"/>
          <p:nvPr/>
        </p:nvSpPr>
        <p:spPr>
          <a:xfrm>
            <a:off x="7800975" y="4155622"/>
            <a:ext cx="3570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Le corps de la boucle :</a:t>
            </a:r>
          </a:p>
          <a:p>
            <a:r>
              <a:rPr lang="fr-BE" sz="2400" dirty="0"/>
              <a:t>suite d’instructions entre {}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70A8D3-8E9B-9F4C-0A9E-85FE3A4EC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8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22"/>
    </mc:Choice>
    <mc:Fallback>
      <p:transition spd="slow" advTm="22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syntaxe Java</a:t>
            </a:r>
          </a:p>
        </p:txBody>
      </p:sp>
      <p:sp>
        <p:nvSpPr>
          <p:cNvPr id="15" name="Espace réservé du contenu 10">
            <a:extLst>
              <a:ext uri="{FF2B5EF4-FFF2-40B4-BE49-F238E27FC236}">
                <a16:creationId xmlns:a16="http://schemas.microsoft.com/office/drawing/2014/main" id="{56737464-BF52-4C7C-97AA-61A84B7D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22" y="2393949"/>
            <a:ext cx="10662968" cy="3783013"/>
          </a:xfrm>
        </p:spPr>
        <p:txBody>
          <a:bodyPr/>
          <a:lstStyle/>
          <a:p>
            <a:pPr marL="0" indent="0" algn="l">
              <a:buNone/>
            </a:pPr>
            <a:r>
              <a:rPr lang="fr-FR" sz="2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for</a:t>
            </a: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( &lt;init&gt;; &lt;condition de continuation&gt;; &lt;incrément&gt; ){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1;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2;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...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N;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}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BE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50BDA5A-CBC2-4021-900A-E0096BC95964}"/>
              </a:ext>
            </a:extLst>
          </p:cNvPr>
          <p:cNvCxnSpPr>
            <a:cxnSpLocks/>
          </p:cNvCxnSpPr>
          <p:nvPr/>
        </p:nvCxnSpPr>
        <p:spPr>
          <a:xfrm>
            <a:off x="3232815" y="2732795"/>
            <a:ext cx="3217991" cy="1552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90FE2691-CA2D-481B-AA8E-1E575ACD9C5F}"/>
              </a:ext>
            </a:extLst>
          </p:cNvPr>
          <p:cNvSpPr txBox="1"/>
          <p:nvPr/>
        </p:nvSpPr>
        <p:spPr>
          <a:xfrm>
            <a:off x="6097986" y="4285455"/>
            <a:ext cx="5176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fr-FR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variable de contrôle</a:t>
            </a:r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la répétitive </a:t>
            </a:r>
          </a:p>
          <a:p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sert à contrôler le nombre de répétitions</a:t>
            </a:r>
            <a:endParaRPr lang="fr-BE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1C012CA-4831-4AD0-95FE-86222DC2C108}"/>
              </a:ext>
            </a:extLst>
          </p:cNvPr>
          <p:cNvSpPr/>
          <p:nvPr/>
        </p:nvSpPr>
        <p:spPr>
          <a:xfrm>
            <a:off x="3366814" y="2414938"/>
            <a:ext cx="328612" cy="4189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EA305FE-5BB3-4491-A0DB-F0B1C2EB9049}"/>
              </a:ext>
            </a:extLst>
          </p:cNvPr>
          <p:cNvSpPr/>
          <p:nvPr/>
        </p:nvSpPr>
        <p:spPr>
          <a:xfrm>
            <a:off x="8686194" y="2414937"/>
            <a:ext cx="328612" cy="4189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17B811-EE33-CD1E-6E11-4CFDCC106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3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12"/>
    </mc:Choice>
    <mc:Fallback>
      <p:transition spd="slow" advTm="3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syntaxe Java</a:t>
            </a:r>
          </a:p>
        </p:txBody>
      </p:sp>
      <p:sp>
        <p:nvSpPr>
          <p:cNvPr id="15" name="Espace réservé du contenu 10">
            <a:extLst>
              <a:ext uri="{FF2B5EF4-FFF2-40B4-BE49-F238E27FC236}">
                <a16:creationId xmlns:a16="http://schemas.microsoft.com/office/drawing/2014/main" id="{56737464-BF52-4C7C-97AA-61A84B7D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22" y="2393949"/>
            <a:ext cx="10662968" cy="3783013"/>
          </a:xfrm>
        </p:spPr>
        <p:txBody>
          <a:bodyPr/>
          <a:lstStyle/>
          <a:p>
            <a:pPr marL="0" indent="0" algn="l">
              <a:buNone/>
            </a:pPr>
            <a:r>
              <a:rPr lang="fr-FR" sz="2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for</a:t>
            </a: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( &lt;init&gt;; &lt;condition de continuation&gt;; &lt;incrément&gt; ){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1;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2;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...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N;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}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BE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50BDA5A-CBC2-4021-900A-E0096BC95964}"/>
              </a:ext>
            </a:extLst>
          </p:cNvPr>
          <p:cNvCxnSpPr>
            <a:cxnSpLocks/>
          </p:cNvCxnSpPr>
          <p:nvPr/>
        </p:nvCxnSpPr>
        <p:spPr>
          <a:xfrm>
            <a:off x="5476875" y="2752725"/>
            <a:ext cx="973931" cy="1532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90FE2691-CA2D-481B-AA8E-1E575ACD9C5F}"/>
              </a:ext>
            </a:extLst>
          </p:cNvPr>
          <p:cNvSpPr txBox="1"/>
          <p:nvPr/>
        </p:nvSpPr>
        <p:spPr>
          <a:xfrm>
            <a:off x="6097986" y="4285455"/>
            <a:ext cx="4945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 corps de la boucle est répété </a:t>
            </a:r>
          </a:p>
          <a:p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tant que cette condition est vraie (</a:t>
            </a:r>
            <a:r>
              <a:rPr lang="fr-FR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true</a:t>
            </a:r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fr-BE" sz="2400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915511E-CFE8-4137-887E-8FF07F44A0D4}"/>
              </a:ext>
            </a:extLst>
          </p:cNvPr>
          <p:cNvSpPr/>
          <p:nvPr/>
        </p:nvSpPr>
        <p:spPr>
          <a:xfrm>
            <a:off x="3366814" y="2414938"/>
            <a:ext cx="328612" cy="4189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AD4C9C2-6983-408C-8E07-8F5C5DDD4B74}"/>
              </a:ext>
            </a:extLst>
          </p:cNvPr>
          <p:cNvSpPr/>
          <p:nvPr/>
        </p:nvSpPr>
        <p:spPr>
          <a:xfrm>
            <a:off x="8686194" y="2414937"/>
            <a:ext cx="328612" cy="4189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AADB4BF-0283-7E1E-3BED-B71968242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0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15"/>
    </mc:Choice>
    <mc:Fallback>
      <p:transition spd="slow" advTm="23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syntaxe Java</a:t>
            </a:r>
          </a:p>
        </p:txBody>
      </p:sp>
      <p:sp>
        <p:nvSpPr>
          <p:cNvPr id="15" name="Espace réservé du contenu 10">
            <a:extLst>
              <a:ext uri="{FF2B5EF4-FFF2-40B4-BE49-F238E27FC236}">
                <a16:creationId xmlns:a16="http://schemas.microsoft.com/office/drawing/2014/main" id="{56737464-BF52-4C7C-97AA-61A84B7DD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22" y="2393949"/>
            <a:ext cx="10662968" cy="3783013"/>
          </a:xfrm>
        </p:spPr>
        <p:txBody>
          <a:bodyPr/>
          <a:lstStyle/>
          <a:p>
            <a:pPr marL="0" indent="0" algn="l">
              <a:buNone/>
            </a:pPr>
            <a:r>
              <a:rPr lang="fr-FR" sz="24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for</a:t>
            </a: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( &lt;init&gt;; &lt;condition de continuation&gt;; &lt;incrément&gt; ){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1;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2;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...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	instruction N;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}</a:t>
            </a:r>
            <a:endParaRPr lang="fr-BE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BE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50BDA5A-CBC2-4021-900A-E0096BC95964}"/>
              </a:ext>
            </a:extLst>
          </p:cNvPr>
          <p:cNvCxnSpPr>
            <a:cxnSpLocks/>
          </p:cNvCxnSpPr>
          <p:nvPr/>
        </p:nvCxnSpPr>
        <p:spPr>
          <a:xfrm flipH="1">
            <a:off x="7724775" y="2762250"/>
            <a:ext cx="1857375" cy="1523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90FE2691-CA2D-481B-AA8E-1E575ACD9C5F}"/>
              </a:ext>
            </a:extLst>
          </p:cNvPr>
          <p:cNvSpPr txBox="1"/>
          <p:nvPr/>
        </p:nvSpPr>
        <p:spPr>
          <a:xfrm>
            <a:off x="6097986" y="4285455"/>
            <a:ext cx="5721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</a:t>
            </a:r>
            <a:r>
              <a:rPr lang="fr-FR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incrément</a:t>
            </a:r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sert à augmenter (ou diminuer) </a:t>
            </a:r>
          </a:p>
          <a:p>
            <a:r>
              <a:rPr lang="fr-FR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 valeur de la variable de contrôle</a:t>
            </a:r>
            <a:endParaRPr lang="fr-BE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EE92477-1C4C-44F9-9296-14EB807F9EB3}"/>
              </a:ext>
            </a:extLst>
          </p:cNvPr>
          <p:cNvSpPr/>
          <p:nvPr/>
        </p:nvSpPr>
        <p:spPr>
          <a:xfrm>
            <a:off x="3366814" y="2414938"/>
            <a:ext cx="328612" cy="4189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CF40E0D-3448-4E69-9F62-D0C910A4902B}"/>
              </a:ext>
            </a:extLst>
          </p:cNvPr>
          <p:cNvSpPr/>
          <p:nvPr/>
        </p:nvSpPr>
        <p:spPr>
          <a:xfrm>
            <a:off x="8686194" y="2414937"/>
            <a:ext cx="328612" cy="4189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EC9B4E-DCB4-B653-D3F4-9F2AA5A46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1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9"/>
    </mc:Choice>
    <mc:Fallback>
      <p:transition spd="slow" advTm="11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 for : exemple1 : Triangle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A0A2C-B8FE-44DA-8846-B3F3E762723F}"/>
              </a:ext>
            </a:extLst>
          </p:cNvPr>
          <p:cNvSpPr txBox="1"/>
          <p:nvPr/>
        </p:nvSpPr>
        <p:spPr>
          <a:xfrm>
            <a:off x="1866900" y="281288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3;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831EF7-195B-487E-96C2-3367DCB4F0A6}"/>
              </a:ext>
            </a:extLst>
          </p:cNvPr>
          <p:cNvSpPr txBox="1"/>
          <p:nvPr/>
        </p:nvSpPr>
        <p:spPr>
          <a:xfrm>
            <a:off x="3181350" y="4556597"/>
            <a:ext cx="512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Le corps de la boucle va être exécuté 3x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857E132-4110-4D0D-9405-C65B875E0270}"/>
              </a:ext>
            </a:extLst>
          </p:cNvPr>
          <p:cNvCxnSpPr>
            <a:cxnSpLocks/>
          </p:cNvCxnSpPr>
          <p:nvPr/>
        </p:nvCxnSpPr>
        <p:spPr>
          <a:xfrm flipH="1">
            <a:off x="6181725" y="3990975"/>
            <a:ext cx="723900" cy="638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1166EA1-1571-8159-4B7F-39A44F148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40" y="2762250"/>
            <a:ext cx="12287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0F81D89-F4F7-4A72-263D-A24D3393FD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3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09"/>
    </mc:Choice>
    <mc:Fallback>
      <p:transition spd="slow" advTm="17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1999</Words>
  <Application>Microsoft Office PowerPoint</Application>
  <PresentationFormat>Grand écran</PresentationFormat>
  <Paragraphs>286</Paragraphs>
  <Slides>28</Slides>
  <Notes>25</Notes>
  <HiddenSlides>0</HiddenSlides>
  <MMClips>28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Times New Roman</vt:lpstr>
      <vt:lpstr>Thème Office</vt:lpstr>
      <vt:lpstr>Les répétitives</vt:lpstr>
      <vt:lpstr>Le for : en guise d’introduction</vt:lpstr>
      <vt:lpstr>Le for : en guise d’introduction</vt:lpstr>
      <vt:lpstr>Le for : syntaxe Java</vt:lpstr>
      <vt:lpstr>Le for : syntaxe Java</vt:lpstr>
      <vt:lpstr>Le for : syntaxe Java</vt:lpstr>
      <vt:lpstr>Le for : syntaxe Java</vt:lpstr>
      <vt:lpstr>Le for : syntaxe Java</vt:lpstr>
      <vt:lpstr>Le for : exemple1 : Triangle</vt:lpstr>
      <vt:lpstr>Le for : exemple1 : Triangle</vt:lpstr>
      <vt:lpstr>Le for : exemple1 : Triangle</vt:lpstr>
      <vt:lpstr>Le for : exemple1 : Triangle</vt:lpstr>
      <vt:lpstr>Le for : exemple1 : Triangle</vt:lpstr>
      <vt:lpstr>Le for : exemple1 : Triangle</vt:lpstr>
      <vt:lpstr>Le for : exemple1 : Triangle</vt:lpstr>
      <vt:lpstr>Le for : exemple1 : Triangle</vt:lpstr>
      <vt:lpstr>Le for : exemple1 : Triangle</vt:lpstr>
      <vt:lpstr>Le for : exemple1 : Triangle</vt:lpstr>
      <vt:lpstr>Le for : exemple1 : Triangle</vt:lpstr>
      <vt:lpstr>Le for : exemple1 : Triangle</vt:lpstr>
      <vt:lpstr>Le for : exemple1 : Triangle</vt:lpstr>
      <vt:lpstr>Le for</vt:lpstr>
      <vt:lpstr>Le for</vt:lpstr>
      <vt:lpstr>Le for : exemple2 : Essai 1  3</vt:lpstr>
      <vt:lpstr>Le for : exemple3 : Tentatives 3  1</vt:lpstr>
      <vt:lpstr>Le for : exemple4 : Lettres A  Z</vt:lpstr>
      <vt:lpstr>Le for </vt:lpstr>
      <vt:lpstr>Le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Annick Dupont</dc:creator>
  <cp:lastModifiedBy>Annick Dupont</cp:lastModifiedBy>
  <cp:revision>110</cp:revision>
  <dcterms:created xsi:type="dcterms:W3CDTF">2021-09-12T13:33:57Z</dcterms:created>
  <dcterms:modified xsi:type="dcterms:W3CDTF">2022-09-24T10:14:33Z</dcterms:modified>
</cp:coreProperties>
</file>